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70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verpas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374"/>
    <a:srgbClr val="24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82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11" Type="http://schemas.openxmlformats.org/officeDocument/2006/relationships/image" Target="../media/image25.sv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sv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028" y="1193244"/>
            <a:ext cx="7474744" cy="256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450"/>
              </a:lnSpc>
              <a:buNone/>
            </a:pPr>
            <a:r>
              <a:rPr lang="en-US" sz="8350" b="1" dirty="0">
                <a:solidFill>
                  <a:srgbClr val="F20374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Airbnb Analysis Dashboard</a:t>
            </a:r>
            <a:endParaRPr lang="en-US" sz="8350" dirty="0"/>
          </a:p>
        </p:txBody>
      </p:sp>
      <p:sp>
        <p:nvSpPr>
          <p:cNvPr id="4" name="Text 1"/>
          <p:cNvSpPr/>
          <p:nvPr/>
        </p:nvSpPr>
        <p:spPr>
          <a:xfrm>
            <a:off x="6321028" y="4698424"/>
            <a:ext cx="7474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End-to-end Power BI solution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delivering actionable insights on listings performance, revenue drivers, and market dynamics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21028" y="5697886"/>
            <a:ext cx="747474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Solo BI analyst: data prep, modeling, DAX, report design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21028" y="6592253"/>
            <a:ext cx="747474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21028" y="6528530"/>
            <a:ext cx="7474744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-- Rupnath Shaw</a:t>
            </a:r>
            <a:endParaRPr lang="en-US" sz="1750" b="1" dirty="0">
              <a:solidFill>
                <a:srgbClr val="F20374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7CFE3B-E8BA-4EE4-99B0-734B85C04F07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0A57EA-0F06-49F6-81A4-1C856B628E91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C212F-5B3B-4966-9A42-2495A352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607"/>
            <a:ext cx="14630400" cy="83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4968"/>
            <a:ext cx="786765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Dashboard: Revenue Deep-Dive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36884"/>
            <a:ext cx="415873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$16M</a:t>
            </a:r>
            <a:endParaRPr lang="en-US" sz="4950" dirty="0"/>
          </a:p>
        </p:txBody>
      </p:sp>
      <p:sp>
        <p:nvSpPr>
          <p:cNvPr id="4" name="Text 2"/>
          <p:cNvSpPr/>
          <p:nvPr/>
        </p:nvSpPr>
        <p:spPr>
          <a:xfrm>
            <a:off x="1790581" y="26080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773" y="1736884"/>
            <a:ext cx="415873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$183</a:t>
            </a:r>
            <a:endParaRPr lang="en-US" sz="4950" dirty="0"/>
          </a:p>
        </p:txBody>
      </p:sp>
      <p:sp>
        <p:nvSpPr>
          <p:cNvPr id="6" name="Text 4"/>
          <p:cNvSpPr/>
          <p:nvPr/>
        </p:nvSpPr>
        <p:spPr>
          <a:xfrm>
            <a:off x="6188631" y="26080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Avg Sales/Listing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33823" y="1736884"/>
            <a:ext cx="4158853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$32K</a:t>
            </a:r>
            <a:endParaRPr lang="en-US" sz="4950" dirty="0"/>
          </a:p>
        </p:txBody>
      </p:sp>
      <p:sp>
        <p:nvSpPr>
          <p:cNvPr id="8" name="Text 6"/>
          <p:cNvSpPr/>
          <p:nvPr/>
        </p:nvSpPr>
        <p:spPr>
          <a:xfrm>
            <a:off x="10586799" y="26080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Top Host Sales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7724" y="3296483"/>
            <a:ext cx="284964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Trend by Host Tenure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37724" y="3769519"/>
            <a:ext cx="664642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Line chart reveals revenue increases with experience (1K-4K days active), then stabilizes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37724" y="4554260"/>
            <a:ext cx="664642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Insight: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First 1-2 years critical for host development; diminishing returns after 5 years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837724" y="5358170"/>
            <a:ext cx="22957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Top Hosts by Revenue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37724" y="5831205"/>
            <a:ext cx="66464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David: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$78K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37724" y="6204347"/>
            <a:ext cx="66464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Sumyca: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$78K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837724" y="6577489"/>
            <a:ext cx="66464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Paul, Blueground, Michael: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$77K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837724" y="7056001"/>
            <a:ext cx="66464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Identifies key partners for account management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958971" y="3277314"/>
            <a:ext cx="584120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958971" y="3774996"/>
            <a:ext cx="353329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Drivers Decomposition Tree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58971" y="4248031"/>
            <a:ext cx="584120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Total Sales → Room Type → Price Category → Guest Favourite status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958971" y="4726543"/>
            <a:ext cx="584120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Room Type 3 + High price = majority of revenue; non-guest-favourite listings still drive substantial sales</a:t>
            </a:r>
            <a:endParaRPr lang="en-US" sz="15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D0AFA6-C968-44EC-A1EB-8CCC61EA5E90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4777"/>
            <a:ext cx="772537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Insights &amp; Strategic Implications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020967"/>
            <a:ext cx="4190643" cy="2471142"/>
          </a:xfrm>
          <a:prstGeom prst="roundRect">
            <a:avLst>
              <a:gd name="adj" fmla="val 444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4864" y="2020967"/>
            <a:ext cx="91440" cy="2471142"/>
          </a:xfrm>
          <a:prstGeom prst="roundRect">
            <a:avLst>
              <a:gd name="adj" fmla="val 87962"/>
            </a:avLst>
          </a:prstGeom>
          <a:solidFill>
            <a:srgbClr val="F20374"/>
          </a:solidFill>
          <a:ln/>
        </p:spPr>
      </p:sp>
      <p:sp>
        <p:nvSpPr>
          <p:cNvPr id="5" name="Text 3"/>
          <p:cNvSpPr/>
          <p:nvPr/>
        </p:nvSpPr>
        <p:spPr>
          <a:xfrm>
            <a:off x="1120616" y="2235279"/>
            <a:ext cx="24436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Revenue Concentration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20616" y="2631758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Tokyo and Sydney contribute ~35% of total sales ($5.5M combined)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20616" y="3359110"/>
            <a:ext cx="369343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Prioritize marketing and host support in top cities; set realistic targets for long-tail markets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219819" y="2020967"/>
            <a:ext cx="4190643" cy="2471142"/>
          </a:xfrm>
          <a:prstGeom prst="roundRect">
            <a:avLst>
              <a:gd name="adj" fmla="val 444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96959" y="2020967"/>
            <a:ext cx="91440" cy="2471142"/>
          </a:xfrm>
          <a:prstGeom prst="roundRect">
            <a:avLst>
              <a:gd name="adj" fmla="val 87962"/>
            </a:avLst>
          </a:prstGeom>
          <a:solidFill>
            <a:srgbClr val="F20374"/>
          </a:solidFill>
          <a:ln/>
        </p:spPr>
      </p:sp>
      <p:sp>
        <p:nvSpPr>
          <p:cNvPr id="10" name="Text 8"/>
          <p:cNvSpPr/>
          <p:nvPr/>
        </p:nvSpPr>
        <p:spPr>
          <a:xfrm>
            <a:off x="5502712" y="2235279"/>
            <a:ext cx="230505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Supply Mix Imbalance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502712" y="2631758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High-priced listings (52K) vastly outnumber Low (4K) and Mid (25K)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502712" y="3359110"/>
            <a:ext cx="369343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Expand mid-tier inventory to capture price-sensitive segments; re-segment pricing bands by market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01914" y="2020967"/>
            <a:ext cx="4190643" cy="2471142"/>
          </a:xfrm>
          <a:prstGeom prst="roundRect">
            <a:avLst>
              <a:gd name="adj" fmla="val 444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79054" y="2020967"/>
            <a:ext cx="91440" cy="2471142"/>
          </a:xfrm>
          <a:prstGeom prst="roundRect">
            <a:avLst>
              <a:gd name="adj" fmla="val 87962"/>
            </a:avLst>
          </a:prstGeom>
          <a:solidFill>
            <a:srgbClr val="F20374"/>
          </a:solidFill>
          <a:ln/>
        </p:spPr>
      </p:sp>
      <p:sp>
        <p:nvSpPr>
          <p:cNvPr id="15" name="Text 13"/>
          <p:cNvSpPr/>
          <p:nvPr/>
        </p:nvSpPr>
        <p:spPr>
          <a:xfrm>
            <a:off x="9884807" y="2235279"/>
            <a:ext cx="368688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Segment: 2-Bed, 1-2 Bedroom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84807" y="2631758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49% of inventory in 2-bed configuration; 1-2 bedrooms dominate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884807" y="3359110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Optimize pricing, photos, amenities for this segment—highest ROI potential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37724" y="4683562"/>
            <a:ext cx="4190643" cy="2471142"/>
          </a:xfrm>
          <a:prstGeom prst="roundRect">
            <a:avLst>
              <a:gd name="adj" fmla="val 444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4864" y="4683562"/>
            <a:ext cx="91440" cy="2471142"/>
          </a:xfrm>
          <a:prstGeom prst="roundRect">
            <a:avLst>
              <a:gd name="adj" fmla="val 87962"/>
            </a:avLst>
          </a:prstGeom>
          <a:solidFill>
            <a:srgbClr val="F20374"/>
          </a:solidFill>
          <a:ln/>
        </p:spPr>
      </p:sp>
      <p:sp>
        <p:nvSpPr>
          <p:cNvPr id="20" name="Text 18"/>
          <p:cNvSpPr/>
          <p:nvPr/>
        </p:nvSpPr>
        <p:spPr>
          <a:xfrm>
            <a:off x="1120616" y="4897874"/>
            <a:ext cx="249840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Host Tenure Sweet Spot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20616" y="5294352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Revenue peaks at 2-5 years tenure, then flattens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20616" y="6021705"/>
            <a:ext cx="369343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Intensive onboarding and education in first 1-2 years; diminishing returns after 5 years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5219819" y="4683562"/>
            <a:ext cx="4190643" cy="2471142"/>
          </a:xfrm>
          <a:prstGeom prst="roundRect">
            <a:avLst>
              <a:gd name="adj" fmla="val 4440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196959" y="4683562"/>
            <a:ext cx="91440" cy="2471142"/>
          </a:xfrm>
          <a:prstGeom prst="roundRect">
            <a:avLst>
              <a:gd name="adj" fmla="val 87962"/>
            </a:avLst>
          </a:prstGeom>
          <a:solidFill>
            <a:srgbClr val="F20374"/>
          </a:solidFill>
          <a:ln/>
        </p:spPr>
      </p:sp>
      <p:sp>
        <p:nvSpPr>
          <p:cNvPr id="25" name="Text 23"/>
          <p:cNvSpPr/>
          <p:nvPr/>
        </p:nvSpPr>
        <p:spPr>
          <a:xfrm>
            <a:off x="5502712" y="4897874"/>
            <a:ext cx="262687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Guest Experience Upside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502712" y="5294352"/>
            <a:ext cx="3693438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High-priced, non-guest-favourite listings still drive large revenue share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502712" y="6021705"/>
            <a:ext cx="3693438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Action:</a:t>
            </a:r>
            <a:r>
              <a:rPr lang="en-US" sz="15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Improve reviews, response times for high-value listings; marginal rating gains justify price increases</a:t>
            </a:r>
            <a:endParaRPr lang="en-US" sz="15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F01D1F-B84B-4904-9000-006C53456BE7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875"/>
            <a:ext cx="5480804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Business Impact &amp; Value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910120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dashboard revolutionized Airbnb's reporting, transforming a manual, city-by-city Excel process into an interactive, data-driven system that empowers key stakeholders.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4894540"/>
            <a:ext cx="12954952" cy="22860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3340894" y="4284226"/>
            <a:ext cx="22860" cy="610314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6" name="Shape 4"/>
          <p:cNvSpPr/>
          <p:nvPr/>
        </p:nvSpPr>
        <p:spPr>
          <a:xfrm>
            <a:off x="3276064" y="4818281"/>
            <a:ext cx="152519" cy="152519"/>
          </a:xfrm>
          <a:prstGeom prst="roundRect">
            <a:avLst>
              <a:gd name="adj" fmla="val 299766"/>
            </a:avLst>
          </a:prstGeom>
          <a:solidFill>
            <a:srgbClr val="F20374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2789992"/>
            <a:ext cx="5029319" cy="1494234"/>
          </a:xfrm>
          <a:prstGeom prst="roundRect">
            <a:avLst>
              <a:gd name="adj" fmla="val 57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093238" y="3000970"/>
            <a:ext cx="251829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Streamlined Reporting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48703" y="3422213"/>
            <a:ext cx="460736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Replaced manual Excel processes with a single, interactive dashboard for executives and teams.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982772" y="4894540"/>
            <a:ext cx="22860" cy="610314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11" name="Shape 9"/>
          <p:cNvSpPr/>
          <p:nvPr/>
        </p:nvSpPr>
        <p:spPr>
          <a:xfrm>
            <a:off x="5917942" y="4818281"/>
            <a:ext cx="152519" cy="152519"/>
          </a:xfrm>
          <a:prstGeom prst="roundRect">
            <a:avLst>
              <a:gd name="adj" fmla="val 299766"/>
            </a:avLst>
          </a:prstGeom>
          <a:solidFill>
            <a:srgbClr val="F20374"/>
          </a:solidFill>
          <a:ln/>
        </p:spPr>
      </p:sp>
      <p:sp>
        <p:nvSpPr>
          <p:cNvPr id="12" name="Shape 10"/>
          <p:cNvSpPr/>
          <p:nvPr/>
        </p:nvSpPr>
        <p:spPr>
          <a:xfrm>
            <a:off x="3479483" y="5504855"/>
            <a:ext cx="5029438" cy="1819751"/>
          </a:xfrm>
          <a:prstGeom prst="roundRect">
            <a:avLst>
              <a:gd name="adj" fmla="val 469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622483" y="5715833"/>
            <a:ext cx="274343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Empowered Self-Service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90461" y="6137077"/>
            <a:ext cx="4607481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Stakeholders can now self-serve answers to critical questions in seconds, eliminating delays from ad-hoc analysis.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24649" y="4284226"/>
            <a:ext cx="22860" cy="610314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16" name="Shape 14"/>
          <p:cNvSpPr/>
          <p:nvPr/>
        </p:nvSpPr>
        <p:spPr>
          <a:xfrm>
            <a:off x="8559820" y="4818281"/>
            <a:ext cx="152519" cy="152519"/>
          </a:xfrm>
          <a:prstGeom prst="roundRect">
            <a:avLst>
              <a:gd name="adj" fmla="val 299766"/>
            </a:avLst>
          </a:prstGeom>
          <a:solidFill>
            <a:srgbClr val="F20374"/>
          </a:solidFill>
          <a:ln/>
        </p:spPr>
      </p:sp>
      <p:sp>
        <p:nvSpPr>
          <p:cNvPr id="17" name="Shape 15"/>
          <p:cNvSpPr/>
          <p:nvPr/>
        </p:nvSpPr>
        <p:spPr>
          <a:xfrm>
            <a:off x="6121360" y="2789992"/>
            <a:ext cx="5029438" cy="1494234"/>
          </a:xfrm>
          <a:prstGeom prst="roundRect">
            <a:avLst>
              <a:gd name="adj" fmla="val 57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070169" y="3000970"/>
            <a:ext cx="313182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Quantified Strategic Drivers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332339" y="3422213"/>
            <a:ext cx="4607481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Quantified impact of price categories, room types, and host tenure for data-driven decisions.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266527" y="4894540"/>
            <a:ext cx="22860" cy="610314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21" name="Shape 19"/>
          <p:cNvSpPr/>
          <p:nvPr/>
        </p:nvSpPr>
        <p:spPr>
          <a:xfrm>
            <a:off x="11201698" y="4818281"/>
            <a:ext cx="152519" cy="152519"/>
          </a:xfrm>
          <a:prstGeom prst="roundRect">
            <a:avLst>
              <a:gd name="adj" fmla="val 299766"/>
            </a:avLst>
          </a:prstGeom>
          <a:solidFill>
            <a:srgbClr val="F20374"/>
          </a:solidFill>
          <a:ln/>
        </p:spPr>
      </p:sp>
      <p:sp>
        <p:nvSpPr>
          <p:cNvPr id="22" name="Shape 20"/>
          <p:cNvSpPr/>
          <p:nvPr/>
        </p:nvSpPr>
        <p:spPr>
          <a:xfrm>
            <a:off x="8763238" y="5504855"/>
            <a:ext cx="5029438" cy="1494234"/>
          </a:xfrm>
          <a:prstGeom prst="roundRect">
            <a:avLst>
              <a:gd name="adj" fmla="val 57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877187" y="5715833"/>
            <a:ext cx="280142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Projected Revenue Uplift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974217" y="6137077"/>
            <a:ext cx="4607481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Estimated 5-10% revenue uplift in priority markets through optimized pricing and mix strategies.</a:t>
            </a:r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8D1973-1096-4577-BE0B-8F9154FC19C0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349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934647"/>
            <a:ext cx="475202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Accomplishments &amp; Impact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837724" y="2563416"/>
            <a:ext cx="5400199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showcases my comprehensive BI skill set, transforming ambiguous business challenges into clear, data-driven solutions.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72" y="3922097"/>
            <a:ext cx="341114" cy="3411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76745" y="3910727"/>
            <a:ext cx="4661178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End-to-End BI Solution: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Designed data model, cleaned and engineered features, developed DAX measures, and built an intuitive Power BI report.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72" y="5832336"/>
            <a:ext cx="341114" cy="3411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76745" y="5820966"/>
            <a:ext cx="4661178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Actionable Insights:</a:t>
            </a: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Moved beyond visuals to challenge assumptions about cities, pricing tiers, and host performance, driving strategic action.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800374" y="1934647"/>
            <a:ext cx="3284815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2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374" y="2591753"/>
            <a:ext cx="6999803" cy="356842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0515" y="2821823"/>
            <a:ext cx="170468" cy="1704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91820" y="3146458"/>
            <a:ext cx="1172818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Booking-level Occupancy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7191820" y="3561760"/>
            <a:ext cx="1172818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 detailed booking data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5648" y="2821823"/>
            <a:ext cx="170468" cy="1704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916952" y="3146458"/>
            <a:ext cx="1172818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Demand Forecasting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8916952" y="3561760"/>
            <a:ext cx="1172818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occupancy to forecast demand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0781" y="2821823"/>
            <a:ext cx="170467" cy="1704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642085" y="3146458"/>
            <a:ext cx="1172818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Predictive Pricing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10642085" y="3561760"/>
            <a:ext cx="1172818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 dynamic pricing models</a:t>
            </a:r>
            <a:endParaRPr lang="en-US" sz="10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5914" y="2821823"/>
            <a:ext cx="170468" cy="17046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2367219" y="3236592"/>
            <a:ext cx="1172817" cy="180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Trend Analysis</a:t>
            </a:r>
            <a:endParaRPr lang="en-US" sz="1250" dirty="0"/>
          </a:p>
        </p:txBody>
      </p:sp>
      <p:sp>
        <p:nvSpPr>
          <p:cNvPr id="22" name="Text 13"/>
          <p:cNvSpPr/>
          <p:nvPr/>
        </p:nvSpPr>
        <p:spPr>
          <a:xfrm>
            <a:off x="12367219" y="3471518"/>
            <a:ext cx="1172817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 patterns and seasonality</a:t>
            </a:r>
            <a:endParaRPr lang="en-US" sz="10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2396" y="4553775"/>
            <a:ext cx="170468" cy="17046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8023702" y="4878409"/>
            <a:ext cx="1172818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Row-level Security</a:t>
            </a:r>
            <a:endParaRPr lang="en-US" sz="1250" dirty="0"/>
          </a:p>
        </p:txBody>
      </p:sp>
      <p:sp>
        <p:nvSpPr>
          <p:cNvPr id="25" name="Text 15"/>
          <p:cNvSpPr/>
          <p:nvPr/>
        </p:nvSpPr>
        <p:spPr>
          <a:xfrm>
            <a:off x="8023702" y="5293711"/>
            <a:ext cx="1172818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Restrict data by region and role</a:t>
            </a:r>
            <a:endParaRPr lang="en-US" sz="105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14805" y="4553775"/>
            <a:ext cx="170468" cy="17046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9776109" y="4878409"/>
            <a:ext cx="1172819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Refresh</a:t>
            </a:r>
            <a:endParaRPr lang="en-US" sz="1250" dirty="0"/>
          </a:p>
        </p:txBody>
      </p:sp>
      <p:sp>
        <p:nvSpPr>
          <p:cNvPr id="28" name="Text 17"/>
          <p:cNvSpPr/>
          <p:nvPr/>
        </p:nvSpPr>
        <p:spPr>
          <a:xfrm>
            <a:off x="9776109" y="5293711"/>
            <a:ext cx="1172819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Schedule regular data updates</a:t>
            </a:r>
            <a:endParaRPr lang="en-US" sz="1050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7212" y="4553775"/>
            <a:ext cx="170468" cy="170468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1528517" y="4878409"/>
            <a:ext cx="1172818" cy="3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Scalable Foundation</a:t>
            </a:r>
            <a:endParaRPr lang="en-US" sz="1250" dirty="0"/>
          </a:p>
        </p:txBody>
      </p:sp>
      <p:sp>
        <p:nvSpPr>
          <p:cNvPr id="31" name="Text 19"/>
          <p:cNvSpPr/>
          <p:nvPr/>
        </p:nvSpPr>
        <p:spPr>
          <a:xfrm>
            <a:off x="11528517" y="5293711"/>
            <a:ext cx="1172818" cy="306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Extendable for future capabilities</a:t>
            </a:r>
            <a:endParaRPr lang="en-US" sz="105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CA006-BEED-4118-9656-1055C8D2D28A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42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3106579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600"/>
              </a:lnSpc>
              <a:buNone/>
            </a:pPr>
            <a:r>
              <a:rPr lang="en-US" sz="13300" b="1" dirty="0">
                <a:solidFill>
                  <a:srgbClr val="F20374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 You</a:t>
            </a:r>
            <a:endParaRPr lang="en-US" sz="13300" dirty="0"/>
          </a:p>
        </p:txBody>
      </p:sp>
      <p:sp>
        <p:nvSpPr>
          <p:cNvPr id="4" name="Text 2"/>
          <p:cNvSpPr/>
          <p:nvPr/>
        </p:nvSpPr>
        <p:spPr>
          <a:xfrm>
            <a:off x="837724" y="557772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9C57F1-FC8E-422A-A0E1-B3CA0B3740EB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44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122164"/>
            <a:ext cx="113523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Fragmented Data, Unclear Revenue Drivers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400538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Regional teams lacked a unified view of performance across cities and listing types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059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Critical Questions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99716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Where is revenue concentrated?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463891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Which listing characteristics drive bookings?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93061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How to optimize pricing while maintaining occupancy and guest satisfaction?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12048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Goal: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Build a self-service dashboard enabling data-driven decisions on pricing strategy and host acquisition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454354"/>
            <a:ext cx="4831556" cy="483155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747608-2E0A-4851-AFBD-7249B1D4FC7D}"/>
              </a:ext>
            </a:extLst>
          </p:cNvPr>
          <p:cNvSpPr/>
          <p:nvPr/>
        </p:nvSpPr>
        <p:spPr>
          <a:xfrm>
            <a:off x="12776200" y="7701280"/>
            <a:ext cx="1838960" cy="52832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7582"/>
            <a:ext cx="4774287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Architecture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5462" y="1660088"/>
            <a:ext cx="6378297" cy="2301716"/>
          </a:xfrm>
          <a:prstGeom prst="roundRect">
            <a:avLst>
              <a:gd name="adj" fmla="val 37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5964" y="1870591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203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366" y="2037874"/>
            <a:ext cx="273844" cy="273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5964" y="2682121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Listings Table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45964" y="3102173"/>
            <a:ext cx="595729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Listing-level attributes: city, room type, price, beds, bedrooms, bathrooms, response rate, guest favorite status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6641" y="1660088"/>
            <a:ext cx="6378297" cy="2301716"/>
          </a:xfrm>
          <a:prstGeom prst="roundRect">
            <a:avLst>
              <a:gd name="adj" fmla="val 37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7144" y="1870591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2037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546" y="2037874"/>
            <a:ext cx="273844" cy="27384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7144" y="2682121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Hosts Table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627144" y="3102173"/>
            <a:ext cx="595729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Host profiles: host ID, name, tenure (host_since), superhost flag, primary city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835462" y="4164687"/>
            <a:ext cx="6378297" cy="2301716"/>
          </a:xfrm>
          <a:prstGeom prst="roundRect">
            <a:avLst>
              <a:gd name="adj" fmla="val 37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45964" y="4375190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2037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3366" y="4542473"/>
            <a:ext cx="273844" cy="27384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5964" y="518672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Table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045964" y="5606772"/>
            <a:ext cx="595729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Transactional data: listing ID, booking date, nights booked, revenue per stay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6641" y="4164687"/>
            <a:ext cx="6378297" cy="2301716"/>
          </a:xfrm>
          <a:prstGeom prst="roundRect">
            <a:avLst>
              <a:gd name="adj" fmla="val 37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7144" y="4375190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2037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4546" y="4542473"/>
            <a:ext cx="273844" cy="27384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7144" y="518672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Dimension Tables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627144" y="5606772"/>
            <a:ext cx="5957292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City and date dimensions for consistent filtering and time intelligence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835462" y="6694646"/>
            <a:ext cx="129594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Granularity:</a:t>
            </a: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Listing-day level rolling up to city × room type × price category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835462" y="7247453"/>
            <a:ext cx="1295947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Time Period:</a:t>
            </a: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12 months of completed stays matching business reporting cycles</a:t>
            </a:r>
            <a:endParaRPr lang="en-US" sz="15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948C0D-E5B0-4DB5-9E3C-46BAB7327FD5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8358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Cleaning &amp; Transformation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4158734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762488"/>
            <a:ext cx="32117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Schema Standardization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Enforced proper data types for price, dates, numeric fields; stripped currency symbols and separators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581870"/>
            <a:ext cx="4158734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258026"/>
            <a:ext cx="41587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Created Price_Category buckets (Low/Mid/High), host_tenure_bucket (0-1y, 1-3y, 3-5y, 5y+), guest_favourite flags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581870"/>
            <a:ext cx="4158853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258026"/>
            <a:ext cx="41588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Imputed missing beds/bedrooms/bathrooms; standardized room_type labels; resolved duplicates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585222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Joined tables on listing_id and host_id; removed orphaned sales records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20886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585222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7658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Outlier Removal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26137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Filtered test listings, extreme prices (&lt;$10), negative revenues to ensure KPI accuracy</a:t>
            </a:r>
            <a:endParaRPr lang="en-US" sz="18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7C42AD-35CD-4E4D-9F10-6D735F010E39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8676"/>
            <a:ext cx="740485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Dashboard Design Philosophy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2075974"/>
            <a:ext cx="3252311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Three-Page Structure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837724" y="2903577"/>
            <a:ext cx="6200061" cy="30480"/>
          </a:xfrm>
          <a:prstGeom prst="roundRect">
            <a:avLst>
              <a:gd name="adj" fmla="val 313362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1761053" y="2903577"/>
            <a:ext cx="30480" cy="682228"/>
          </a:xfrm>
          <a:prstGeom prst="roundRect">
            <a:avLst>
              <a:gd name="adj" fmla="val 313362"/>
            </a:avLst>
          </a:prstGeom>
          <a:solidFill>
            <a:srgbClr val="971B55"/>
          </a:solidFill>
          <a:ln/>
        </p:spPr>
      </p:sp>
      <p:sp>
        <p:nvSpPr>
          <p:cNvPr id="6" name="Shape 4"/>
          <p:cNvSpPr/>
          <p:nvPr/>
        </p:nvSpPr>
        <p:spPr>
          <a:xfrm>
            <a:off x="1691045" y="2818328"/>
            <a:ext cx="170497" cy="170497"/>
          </a:xfrm>
          <a:prstGeom prst="roundRect">
            <a:avLst>
              <a:gd name="adj" fmla="val 268157"/>
            </a:avLst>
          </a:prstGeom>
          <a:solidFill>
            <a:srgbClr val="F20374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3585805"/>
            <a:ext cx="1877139" cy="2851071"/>
          </a:xfrm>
          <a:prstGeom prst="roundRect">
            <a:avLst>
              <a:gd name="adj" fmla="val 508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72753" y="3820835"/>
            <a:ext cx="140708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Overview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72753" y="4382572"/>
            <a:ext cx="1407081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Executive snapshot: growth, city performance, supply mix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3922395" y="2903577"/>
            <a:ext cx="30480" cy="682228"/>
          </a:xfrm>
          <a:prstGeom prst="roundRect">
            <a:avLst>
              <a:gd name="adj" fmla="val 313362"/>
            </a:avLst>
          </a:prstGeom>
          <a:solidFill>
            <a:srgbClr val="971B55"/>
          </a:solidFill>
          <a:ln/>
        </p:spPr>
      </p:sp>
      <p:sp>
        <p:nvSpPr>
          <p:cNvPr id="11" name="Shape 9"/>
          <p:cNvSpPr/>
          <p:nvPr/>
        </p:nvSpPr>
        <p:spPr>
          <a:xfrm>
            <a:off x="3852386" y="2818328"/>
            <a:ext cx="170497" cy="170497"/>
          </a:xfrm>
          <a:prstGeom prst="roundRect">
            <a:avLst>
              <a:gd name="adj" fmla="val 268157"/>
            </a:avLst>
          </a:prstGeom>
          <a:solidFill>
            <a:srgbClr val="F20374"/>
          </a:solidFill>
          <a:ln/>
        </p:spPr>
      </p:sp>
      <p:sp>
        <p:nvSpPr>
          <p:cNvPr id="12" name="Shape 10"/>
          <p:cNvSpPr/>
          <p:nvPr/>
        </p:nvSpPr>
        <p:spPr>
          <a:xfrm>
            <a:off x="2999065" y="3585805"/>
            <a:ext cx="1877258" cy="3549253"/>
          </a:xfrm>
          <a:prstGeom prst="roundRect">
            <a:avLst>
              <a:gd name="adj" fmla="val 508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34095" y="3820835"/>
            <a:ext cx="140720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Room Analysis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3234095" y="4716899"/>
            <a:ext cx="1407200" cy="2183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Supply &amp; operations: listing characteristics, inventory distribution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6083856" y="2903577"/>
            <a:ext cx="30480" cy="682228"/>
          </a:xfrm>
          <a:prstGeom prst="roundRect">
            <a:avLst>
              <a:gd name="adj" fmla="val 313362"/>
            </a:avLst>
          </a:prstGeom>
          <a:solidFill>
            <a:srgbClr val="971B55"/>
          </a:solidFill>
          <a:ln/>
        </p:spPr>
      </p:sp>
      <p:sp>
        <p:nvSpPr>
          <p:cNvPr id="16" name="Shape 14"/>
          <p:cNvSpPr/>
          <p:nvPr/>
        </p:nvSpPr>
        <p:spPr>
          <a:xfrm>
            <a:off x="6013847" y="2818328"/>
            <a:ext cx="170497" cy="170497"/>
          </a:xfrm>
          <a:prstGeom prst="roundRect">
            <a:avLst>
              <a:gd name="adj" fmla="val 268157"/>
            </a:avLst>
          </a:prstGeom>
          <a:solidFill>
            <a:srgbClr val="F20374"/>
          </a:solidFill>
          <a:ln/>
        </p:spPr>
      </p:sp>
      <p:sp>
        <p:nvSpPr>
          <p:cNvPr id="17" name="Shape 15"/>
          <p:cNvSpPr/>
          <p:nvPr/>
        </p:nvSpPr>
        <p:spPr>
          <a:xfrm>
            <a:off x="5160526" y="3585805"/>
            <a:ext cx="1877258" cy="3185398"/>
          </a:xfrm>
          <a:prstGeom prst="roundRect">
            <a:avLst>
              <a:gd name="adj" fmla="val 508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395555" y="3820835"/>
            <a:ext cx="140720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Deep-Dive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5395555" y="4716899"/>
            <a:ext cx="1407200" cy="1819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Revenue managers: host performance, sales drivers</a:t>
            </a:r>
            <a:endParaRPr lang="en-US" sz="17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36" y="2104311"/>
            <a:ext cx="6200061" cy="4125516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2010" y="2336011"/>
            <a:ext cx="200842" cy="20084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022056" y="2824684"/>
            <a:ext cx="1381791" cy="212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Top KPIs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8022056" y="3101469"/>
            <a:ext cx="1381791" cy="36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Prominently display key metrics</a:t>
            </a:r>
            <a:endParaRPr lang="en-US" sz="105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63" y="2336011"/>
            <a:ext cx="200842" cy="200841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086709" y="2718489"/>
            <a:ext cx="1381791" cy="425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Consistent Slicers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10086709" y="3207789"/>
            <a:ext cx="1381791" cy="36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City, Room Type, Price Category</a:t>
            </a:r>
            <a:endParaRPr lang="en-US" sz="1050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61315" y="2336011"/>
            <a:ext cx="200842" cy="200841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12151487" y="2824684"/>
            <a:ext cx="1381790" cy="212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Brand Colors</a:t>
            </a:r>
            <a:endParaRPr lang="en-US" sz="1250" dirty="0"/>
          </a:p>
        </p:txBody>
      </p:sp>
      <p:sp>
        <p:nvSpPr>
          <p:cNvPr id="29" name="Text 23"/>
          <p:cNvSpPr/>
          <p:nvPr/>
        </p:nvSpPr>
        <p:spPr>
          <a:xfrm>
            <a:off x="12151487" y="3101469"/>
            <a:ext cx="1381790" cy="36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Airbnb palette for cohesion</a:t>
            </a:r>
            <a:endParaRPr lang="en-US" sz="10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2117" y="4376562"/>
            <a:ext cx="200842" cy="20084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002164" y="4865235"/>
            <a:ext cx="1381790" cy="21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Drill Paths</a:t>
            </a:r>
            <a:endParaRPr lang="en-US" sz="1250" dirty="0"/>
          </a:p>
        </p:txBody>
      </p:sp>
      <p:sp>
        <p:nvSpPr>
          <p:cNvPr id="32" name="Text 25"/>
          <p:cNvSpPr/>
          <p:nvPr/>
        </p:nvSpPr>
        <p:spPr>
          <a:xfrm>
            <a:off x="9002164" y="5142020"/>
            <a:ext cx="1381790" cy="36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City → Room Type → Host</a:t>
            </a:r>
            <a:endParaRPr lang="en-US" sz="1050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9073" y="4376562"/>
            <a:ext cx="200842" cy="200842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11139119" y="4865235"/>
            <a:ext cx="1381791" cy="212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Symmetry</a:t>
            </a:r>
            <a:endParaRPr lang="en-US" sz="1250" dirty="0"/>
          </a:p>
        </p:txBody>
      </p:sp>
      <p:sp>
        <p:nvSpPr>
          <p:cNvPr id="35" name="Text 27"/>
          <p:cNvSpPr/>
          <p:nvPr/>
        </p:nvSpPr>
        <p:spPr>
          <a:xfrm>
            <a:off x="11139119" y="5142020"/>
            <a:ext cx="1381791" cy="36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 cognitive load with balance</a:t>
            </a:r>
            <a:endParaRPr lang="en-US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A7FAC7D-6F92-4D48-BDF1-90F60B8212FB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0A57EA-0F06-49F6-81A4-1C856B628E91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F85D73-8C5C-4917-BB10-8D35BBB0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607"/>
            <a:ext cx="14630400" cy="83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6997"/>
            <a:ext cx="9285208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Overview Dashboard: Executive Snapshot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843921"/>
            <a:ext cx="4148733" cy="67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$16M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1715214" y="276951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Sales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190756"/>
            <a:ext cx="41487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12-month revenue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40774" y="1843921"/>
            <a:ext cx="4148733" cy="67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$183</a:t>
            </a:r>
            <a:endParaRPr lang="en-US" sz="5250" dirty="0"/>
          </a:p>
        </p:txBody>
      </p:sp>
      <p:sp>
        <p:nvSpPr>
          <p:cNvPr id="7" name="Text 5"/>
          <p:cNvSpPr/>
          <p:nvPr/>
        </p:nvSpPr>
        <p:spPr>
          <a:xfrm>
            <a:off x="6118265" y="276951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Avg Room Price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40774" y="3190756"/>
            <a:ext cx="414873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Across all markets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43824" y="1843921"/>
            <a:ext cx="4148852" cy="67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44K</a:t>
            </a:r>
            <a:endParaRPr lang="en-US" sz="5250" dirty="0"/>
          </a:p>
        </p:txBody>
      </p:sp>
      <p:sp>
        <p:nvSpPr>
          <p:cNvPr id="10" name="Text 8"/>
          <p:cNvSpPr/>
          <p:nvPr/>
        </p:nvSpPr>
        <p:spPr>
          <a:xfrm>
            <a:off x="10521315" y="276951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Total Hosts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43824" y="3190756"/>
            <a:ext cx="41488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Active platform partners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1277" y="3745111"/>
            <a:ext cx="6522244" cy="3747492"/>
          </a:xfrm>
          <a:prstGeom prst="roundRect">
            <a:avLst>
              <a:gd name="adj" fmla="val 3909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94636" y="3948470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Sales by City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94636" y="4451033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Revenue concentration across global markets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94636" y="4959668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Tokyo: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$2.8M (top performer)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94636" y="5356384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Sydney: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$2.7M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94636" y="5753100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Toronto, Berlin, Amsterdam: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mid-tier markets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94636" y="6149816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New York: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significant contributor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94636" y="6658451"/>
            <a:ext cx="611552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Bar chart + map visualization reveals geographic concentration for marketing prioritization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24499" y="3745111"/>
            <a:ext cx="6522244" cy="3747492"/>
          </a:xfrm>
          <a:prstGeom prst="roundRect">
            <a:avLst>
              <a:gd name="adj" fmla="val 3909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627858" y="3948470"/>
            <a:ext cx="292500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Listings by Price Category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627858" y="4451033"/>
            <a:ext cx="61155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52K listings | </a:t>
            </a: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Mid: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25K | </a:t>
            </a:r>
            <a:r>
              <a:rPr lang="en-US" sz="1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Low:</a:t>
            </a: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4K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627858" y="4959668"/>
            <a:ext cx="611552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Treemap shows supply mix, revealing potential over-indexing on premium tiers</a:t>
            </a:r>
            <a:endParaRPr lang="en-US" sz="16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0A57EA-0F06-49F6-81A4-1C856B628E91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0A57EA-0F06-49F6-81A4-1C856B628E91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40402-6280-47BD-BE0F-6F972E07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607"/>
            <a:ext cx="14630400" cy="83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1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568"/>
            <a:ext cx="832365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Room Dashboard: Supply Intelligence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2642354"/>
            <a:ext cx="12954952" cy="22860"/>
          </a:xfrm>
          <a:prstGeom prst="roundRect">
            <a:avLst>
              <a:gd name="adj" fmla="val 373836"/>
            </a:avLst>
          </a:prstGeom>
          <a:solidFill>
            <a:srgbClr val="971B55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1928813"/>
            <a:ext cx="3048000" cy="713542"/>
          </a:xfrm>
          <a:prstGeom prst="roundRect">
            <a:avLst>
              <a:gd name="adj" fmla="val 1197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64788" y="213979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Average Room Price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4140041" y="2665214"/>
            <a:ext cx="3048000" cy="713542"/>
          </a:xfrm>
          <a:prstGeom prst="rect">
            <a:avLst/>
          </a:prstGeom>
          <a:solidFill>
            <a:srgbClr val="7E023C"/>
          </a:solidFill>
          <a:ln/>
        </p:spPr>
      </p:sp>
      <p:sp>
        <p:nvSpPr>
          <p:cNvPr id="7" name="Text 5"/>
          <p:cNvSpPr/>
          <p:nvPr/>
        </p:nvSpPr>
        <p:spPr>
          <a:xfrm>
            <a:off x="4414480" y="2868573"/>
            <a:ext cx="249912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Room Type Categories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42359" y="1928813"/>
            <a:ext cx="3048000" cy="713542"/>
          </a:xfrm>
          <a:prstGeom prst="roundRect">
            <a:avLst>
              <a:gd name="adj" fmla="val 1197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69423" y="213979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Average Beds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10744676" y="2665214"/>
            <a:ext cx="3048000" cy="1012746"/>
          </a:xfrm>
          <a:prstGeom prst="rect">
            <a:avLst/>
          </a:prstGeom>
          <a:solidFill>
            <a:srgbClr val="7E023C"/>
          </a:solidFill>
          <a:ln/>
        </p:spPr>
      </p:sp>
      <p:sp>
        <p:nvSpPr>
          <p:cNvPr id="11" name="Text 9"/>
          <p:cNvSpPr/>
          <p:nvPr/>
        </p:nvSpPr>
        <p:spPr>
          <a:xfrm>
            <a:off x="10955655" y="2868573"/>
            <a:ext cx="262604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2-Bed Configuration Share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408729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Room Type Pricing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4589859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Bar chart compares average prices across: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7724" y="5098494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Entire home/apt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7724" y="5495211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Private room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7724" y="5891927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Shared room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724" y="6288643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Boutique hotel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37724" y="6797278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Identifies pricing opportunities by type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84232" y="408729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Bedroom Distribution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5284232" y="4589859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Most listings: 1-2 bedrooms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84232" y="5098494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Sharp tail-off at larger sizes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284232" y="5607129"/>
            <a:ext cx="39426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Guides family-accommodation strategy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30740" y="408729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Bathroom Analysis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9730740" y="4589859"/>
            <a:ext cx="4077057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Distribution: 0-3 bathrooms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730740" y="5098494"/>
            <a:ext cx="4077057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Cross-filter with price reveals amenity correlation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730740" y="5932646"/>
            <a:ext cx="4077057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Operations can segment Tokyo + High Price to compare premium vs. mid-tier structure</a:t>
            </a:r>
            <a:endParaRPr lang="en-US" sz="16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F4E1CB-EF34-4C2E-80AA-F8BCCD826957}"/>
              </a:ext>
            </a:extLst>
          </p:cNvPr>
          <p:cNvSpPr/>
          <p:nvPr/>
        </p:nvSpPr>
        <p:spPr>
          <a:xfrm>
            <a:off x="12832080" y="7721600"/>
            <a:ext cx="1798320" cy="508000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1087</Words>
  <Application>Microsoft Office PowerPoint</Application>
  <PresentationFormat>Custom</PresentationFormat>
  <Paragraphs>177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Overpass Light</vt:lpstr>
      <vt:lpstr>Overpass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5</cp:revision>
  <dcterms:created xsi:type="dcterms:W3CDTF">2025-12-07T06:33:56Z</dcterms:created>
  <dcterms:modified xsi:type="dcterms:W3CDTF">2025-12-07T06:57:05Z</dcterms:modified>
</cp:coreProperties>
</file>